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07" autoAdjust="0"/>
  </p:normalViewPr>
  <p:slideViewPr>
    <p:cSldViewPr>
      <p:cViewPr>
        <p:scale>
          <a:sx n="90" d="100"/>
          <a:sy n="90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7635-F827-41E2-AA17-40D90E098CF5}" type="datetimeFigureOut">
              <a:rPr lang="en-US" smtClean="0"/>
              <a:t>2018-06-17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4EC5C-2BC7-459E-8454-0FE26B8EF2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4EC5C-2BC7-459E-8454-0FE26B8EF2A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4EC5C-2BC7-459E-8454-0FE26B8EF2A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256032"/>
            <a:ext cx="7891272" cy="6096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853440"/>
            <a:ext cx="7891272" cy="36576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355280"/>
            <a:ext cx="7891272" cy="4857137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"/>
            <a:ext cx="1342664" cy="1099301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256032"/>
            <a:ext cx="7891272" cy="6096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853440"/>
            <a:ext cx="7891272" cy="36576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355280"/>
            <a:ext cx="7891272" cy="4857137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082612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2018-06-17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27964" y="974004"/>
            <a:ext cx="7891272" cy="1599861"/>
          </a:xfrm>
        </p:spPr>
        <p:txBody>
          <a:bodyPr/>
          <a:lstStyle/>
          <a:p>
            <a:r>
              <a:rPr lang="en-US" sz="2800" b="1" dirty="0" smtClean="0"/>
              <a:t>Efficient Selective </a:t>
            </a:r>
            <a:r>
              <a:rPr lang="en-US" sz="2800" b="1" dirty="0" err="1" smtClean="0"/>
              <a:t>Unduplication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Using the MODIFY Statement</a:t>
            </a:r>
            <a:endParaRPr lang="en-US" sz="2800" b="1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 flipH="1">
            <a:off x="727964" y="3048001"/>
            <a:ext cx="7891272" cy="1072444"/>
          </a:xfrm>
          <a:prstGeom prst="rect">
            <a:avLst/>
          </a:prstGeom>
        </p:spPr>
        <p:txBody>
          <a:bodyPr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5F9A4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1F344C"/>
                </a:solidFill>
                <a:latin typeface="Calibri Light" pitchFamily="34" charset="0"/>
              </a:rPr>
              <a:t>Paul </a:t>
            </a:r>
            <a:r>
              <a:rPr lang="en-US" sz="2400" b="1" dirty="0" smtClean="0">
                <a:solidFill>
                  <a:srgbClr val="1F344C"/>
                </a:solidFill>
                <a:latin typeface="Calibri Light" pitchFamily="34" charset="0"/>
              </a:rPr>
              <a:t>M. </a:t>
            </a:r>
            <a:r>
              <a:rPr lang="en-US" sz="2400" b="1" dirty="0" err="1" smtClean="0">
                <a:solidFill>
                  <a:srgbClr val="1F344C"/>
                </a:solidFill>
                <a:latin typeface="Calibri Light" pitchFamily="34" charset="0"/>
              </a:rPr>
              <a:t>Dorfman</a:t>
            </a:r>
            <a:endParaRPr lang="en-US" sz="2400" b="1" dirty="0" smtClean="0">
              <a:solidFill>
                <a:srgbClr val="1F344C"/>
              </a:solidFill>
              <a:latin typeface="Calibri Light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1F344C"/>
                </a:solidFill>
                <a:latin typeface="Calibri Light" pitchFamily="34" charset="0"/>
              </a:rPr>
              <a:t> Independent SAS Consultant, Jacksonville, FL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26364" y="4888089"/>
            <a:ext cx="7891272" cy="368019"/>
          </a:xfrm>
          <a:prstGeom prst="rect">
            <a:avLst/>
          </a:prstGeom>
        </p:spPr>
        <p:txBody>
          <a:bodyPr/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5F9A4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26364" y="974004"/>
            <a:ext cx="7891272" cy="246910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 defTabSz="182880" rtl="0" eaLnBrk="1" latinLnBrk="0" hangingPunct="1">
              <a:spcBef>
                <a:spcPct val="0"/>
              </a:spcBef>
              <a:buNone/>
              <a:defRPr lang="en-US" sz="28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23380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91272" cy="60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Duplicate RID-Marking: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The Concept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Use the extract file to create view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ADD_RID</a:t>
            </a:r>
            <a:r>
              <a:rPr lang="en-US" b="1" dirty="0" smtClean="0"/>
              <a:t> with a variable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RID</a:t>
            </a:r>
            <a:r>
              <a:rPr lang="en-US" b="1" dirty="0" smtClean="0"/>
              <a:t> (</a:t>
            </a:r>
            <a:r>
              <a:rPr lang="en-US" b="1" i="1" dirty="0" smtClean="0"/>
              <a:t>i.e. “Record ID”</a:t>
            </a:r>
            <a:r>
              <a:rPr lang="en-US" b="1" dirty="0" smtClean="0"/>
              <a:t>) to identify the observation numbers in the original extract file.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Critical:</a:t>
            </a:r>
            <a:r>
              <a:rPr lang="en-US" b="1" dirty="0" smtClean="0">
                <a:solidFill>
                  <a:srgbClr val="08649C"/>
                </a:solidFill>
              </a:rPr>
              <a:t> In view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ADD_RID</a:t>
            </a:r>
            <a:r>
              <a:rPr lang="en-US" b="1" dirty="0" smtClean="0">
                <a:solidFill>
                  <a:srgbClr val="08649C"/>
                </a:solidFill>
              </a:rPr>
              <a:t>, keep only: The keys, event identifier (e.g. </a:t>
            </a:r>
            <a:r>
              <a:rPr lang="en-US" b="1" i="1" dirty="0" smtClean="0">
                <a:solidFill>
                  <a:srgbClr val="08649C"/>
                </a:solidFill>
              </a:rPr>
              <a:t>DATE</a:t>
            </a:r>
            <a:r>
              <a:rPr lang="en-US" b="1" dirty="0" smtClean="0">
                <a:solidFill>
                  <a:srgbClr val="08649C"/>
                </a:solidFill>
              </a:rPr>
              <a:t>), </a:t>
            </a:r>
            <a:r>
              <a:rPr lang="en-US" b="1" dirty="0" smtClean="0">
                <a:solidFill>
                  <a:srgbClr val="08649C"/>
                </a:solidFill>
              </a:rPr>
              <a:t>and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RID</a:t>
            </a:r>
            <a:r>
              <a:rPr lang="en-US" b="1" dirty="0" smtClean="0">
                <a:solidFill>
                  <a:srgbClr val="08649C"/>
                </a:solidFill>
              </a:rPr>
              <a:t>. </a:t>
            </a:r>
            <a:r>
              <a:rPr lang="en-US" b="1" i="1" u="sng" dirty="0" smtClean="0">
                <a:solidFill>
                  <a:srgbClr val="C00000"/>
                </a:solidFill>
              </a:rPr>
              <a:t>Drop all the satellite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Sort view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ADD_RID</a:t>
            </a:r>
            <a:r>
              <a:rPr lang="en-US" b="1" dirty="0" smtClean="0"/>
              <a:t> into file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KEY_RID</a:t>
            </a:r>
            <a:r>
              <a:rPr lang="en-US" b="1" dirty="0" smtClean="0"/>
              <a:t> by (</a:t>
            </a:r>
            <a:r>
              <a:rPr lang="en-US" b="1" i="1" dirty="0" smtClean="0"/>
              <a:t>TEST_ID,PART_ID,DATE</a:t>
            </a:r>
            <a:r>
              <a:rPr lang="en-US" b="1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8649C"/>
                </a:solidFill>
              </a:rPr>
              <a:t>Read KEY_RID and use </a:t>
            </a: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en-US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LAST.test_ID</a:t>
            </a: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8649C"/>
                </a:solidFill>
              </a:rPr>
              <a:t>condition to save the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RID</a:t>
            </a:r>
            <a:r>
              <a:rPr lang="en-US" b="1" dirty="0" smtClean="0">
                <a:solidFill>
                  <a:srgbClr val="08649C"/>
                </a:solidFill>
              </a:rPr>
              <a:t> values of the </a:t>
            </a:r>
            <a:r>
              <a:rPr lang="en-US" b="1" i="1" u="sng" dirty="0" smtClean="0">
                <a:solidFill>
                  <a:srgbClr val="08649C"/>
                </a:solidFill>
              </a:rPr>
              <a:t>rows to be eliminated </a:t>
            </a:r>
            <a:r>
              <a:rPr lang="en-US" b="1" dirty="0" smtClean="0">
                <a:solidFill>
                  <a:srgbClr val="08649C"/>
                </a:solidFill>
              </a:rPr>
              <a:t>in a file DUP_RID.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Use the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RID</a:t>
            </a:r>
            <a:r>
              <a:rPr lang="en-US" b="1" dirty="0" smtClean="0"/>
              <a:t> values DUP_RID in the MODIFY statement with POINT=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RID</a:t>
            </a:r>
            <a:r>
              <a:rPr lang="en-US" b="1" dirty="0" smtClean="0"/>
              <a:t> to mark the rows in the original extract file TESTS for deletion.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8649C"/>
                </a:solidFill>
              </a:rPr>
              <a:t>Now file TESTS can be read by the next ETL step directly: The rows marked for deletion </a:t>
            </a:r>
            <a:r>
              <a:rPr lang="en-US" b="1" dirty="0" smtClean="0">
                <a:solidFill>
                  <a:srgbClr val="08649C"/>
                </a:solidFill>
              </a:rPr>
              <a:t>(i.e. the unneeded duplicates) </a:t>
            </a:r>
            <a:r>
              <a:rPr lang="en-US" b="1" dirty="0" smtClean="0">
                <a:solidFill>
                  <a:srgbClr val="08649C"/>
                </a:solidFill>
              </a:rPr>
              <a:t>will be </a:t>
            </a:r>
            <a:r>
              <a:rPr lang="en-US" b="1" dirty="0" smtClean="0">
                <a:solidFill>
                  <a:srgbClr val="08649C"/>
                </a:solidFill>
              </a:rPr>
              <a:t>automatically skipped</a:t>
            </a:r>
            <a:r>
              <a:rPr lang="en-US" b="1" dirty="0" smtClean="0">
                <a:solidFill>
                  <a:srgbClr val="08649C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91272" cy="60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Duplicate RID-Marking: SAS Code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447800"/>
            <a:ext cx="52346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data ADD_RID / view=ADD_RID ;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set TESTS (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keep=</a:t>
            </a:r>
            <a:r>
              <a:rPr lang="en-US" sz="15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Test_ID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Part_ID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Date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) ;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RID = _N_ ;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Run ;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proc sort data=ADD_RID out=KEY_RID ;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by 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Test_ID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Part_ID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Date ;  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 ;          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data DUP_RID (keep=RID) ;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set KEY_RID ;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by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Test_ID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Part_ID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;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if NOT </a:t>
            </a:r>
            <a:r>
              <a:rPr lang="en-US" sz="15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last.Part_ID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run ;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data TESTS ;                 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set DUP_RID ;              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MODIFY TESTS POINT=RID ;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REMOVE ;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 ; </a:t>
            </a:r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4" y="0"/>
            <a:ext cx="7891272" cy="60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Real-World Difference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567" y="609601"/>
            <a:ext cx="71097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cs typeface="Courier New" pitchFamily="49" charset="0"/>
              </a:rPr>
              <a:t>SETUP</a:t>
            </a:r>
            <a:endParaRPr lang="en-US" sz="2000" b="1" dirty="0" smtClean="0">
              <a:solidFill>
                <a:schemeClr val="tx2">
                  <a:lumMod val="75000"/>
                  <a:lumOff val="25000"/>
                </a:schemeClr>
              </a:solidFill>
              <a:cs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An ETL with 5 extracts from different DW systems.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A few process-keys and ~50 satellite variables with total length ~500 bytes.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Number of records in the extracts varied from 50 to 80 million.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The duplicates comprised ~10 percent of the total number of records.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cs typeface="Courier New" pitchFamily="49" charset="0"/>
              </a:rPr>
              <a:t>STANDARD UNDUPLICAITON APPROACH</a:t>
            </a:r>
            <a:endParaRPr lang="en-US" sz="2000" b="1" dirty="0" smtClean="0">
              <a:solidFill>
                <a:schemeClr val="tx2">
                  <a:lumMod val="75000"/>
                  <a:lumOff val="25000"/>
                </a:schemeClr>
              </a:solidFill>
              <a:cs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1.5-2 hours of run time to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unduplicate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 each data stream.  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8-10 extra hours of ETL run time.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cs typeface="Courier New" pitchFamily="49" charset="0"/>
              </a:rPr>
              <a:t>MODIFY DUPLICATE-MARKING APPROACH</a:t>
            </a:r>
            <a:endParaRPr lang="en-US" sz="2000" b="1" dirty="0" smtClean="0">
              <a:solidFill>
                <a:schemeClr val="tx2">
                  <a:lumMod val="75000"/>
                  <a:lumOff val="25000"/>
                </a:schemeClr>
              </a:solidFill>
              <a:cs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The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unduplication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 run time reduced to 3-5 </a:t>
            </a:r>
            <a:r>
              <a:rPr lang="en-US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minutes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 apiece.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No more problems with either SORTWORK or WORK.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Courier New" pitchFamily="49" charset="0"/>
              </a:rPr>
              <a:t>The ETL process fit into the production window -  with hours to spare.</a:t>
            </a:r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ETL Scenario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1" y="1069009"/>
            <a:ext cx="5105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/* Extract from a DW, legacy system, whatever */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sql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;           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connect to … ;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create table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Extract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from connection to …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...  order by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&lt;what-we-need&gt;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quit ;                      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………</a:t>
            </a:r>
          </a:p>
          <a:p>
            <a:r>
              <a:rPr lang="en-US" b="1" i="1" dirty="0" smtClean="0"/>
              <a:t>/* Somewhere downstream in the ETL */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8649C"/>
                </a:solidFill>
              </a:rPr>
              <a:t>data … ;                             </a:t>
            </a:r>
          </a:p>
          <a:p>
            <a:r>
              <a:rPr lang="en-US" b="1" dirty="0" smtClean="0">
                <a:solidFill>
                  <a:srgbClr val="08649C"/>
                </a:solidFill>
              </a:rPr>
              <a:t>   set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Extract</a:t>
            </a:r>
            <a:r>
              <a:rPr lang="en-US" b="1" i="1" dirty="0" smtClean="0">
                <a:solidFill>
                  <a:srgbClr val="08649C"/>
                </a:solidFill>
              </a:rPr>
              <a:t> </a:t>
            </a:r>
            <a:r>
              <a:rPr lang="en-US" b="1" dirty="0" smtClean="0">
                <a:solidFill>
                  <a:srgbClr val="08649C"/>
                </a:solidFill>
              </a:rPr>
              <a:t>;                             </a:t>
            </a:r>
          </a:p>
          <a:p>
            <a:r>
              <a:rPr lang="en-US" b="1" dirty="0" smtClean="0">
                <a:solidFill>
                  <a:srgbClr val="08649C"/>
                </a:solidFill>
              </a:rPr>
              <a:t>   by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&lt;what-we-need&gt;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8649C"/>
                </a:solidFill>
              </a:rPr>
              <a:t>;                        </a:t>
            </a:r>
          </a:p>
          <a:p>
            <a:r>
              <a:rPr lang="en-US" b="1" dirty="0" smtClean="0">
                <a:solidFill>
                  <a:srgbClr val="08649C"/>
                </a:solidFill>
              </a:rPr>
              <a:t>  …                            </a:t>
            </a:r>
          </a:p>
          <a:p>
            <a:r>
              <a:rPr lang="en-US" b="1" dirty="0" smtClean="0">
                <a:solidFill>
                  <a:srgbClr val="08649C"/>
                </a:solidFill>
              </a:rPr>
              <a:t>run ;                                   </a:t>
            </a:r>
            <a:r>
              <a:rPr lang="en-US" b="1" dirty="0" smtClean="0"/>
              <a:t>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ETL Scenario: File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Extract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0992" y="1069008"/>
            <a:ext cx="672547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8649C"/>
                </a:solidFill>
              </a:rPr>
              <a:t> </a:t>
            </a:r>
            <a:r>
              <a:rPr lang="en-US" sz="2000" b="1" dirty="0" smtClean="0"/>
              <a:t>The extract file is typically very large (</a:t>
            </a:r>
            <a:r>
              <a:rPr lang="en-US" sz="2000" b="1" i="1" dirty="0" smtClean="0"/>
              <a:t>more on that later</a:t>
            </a:r>
            <a:r>
              <a:rPr lang="en-US" sz="2000" b="1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8649C"/>
                </a:solidFill>
              </a:rPr>
              <a:t> It contains duplicate records for variables </a:t>
            </a:r>
            <a:r>
              <a:rPr lang="en-US" sz="2000" b="1" i="1" dirty="0" smtClean="0">
                <a:solidFill>
                  <a:srgbClr val="08649C"/>
                </a:solidFill>
              </a:rPr>
              <a:t>different</a:t>
            </a:r>
            <a:r>
              <a:rPr lang="en-US" sz="2000" b="1" dirty="0" smtClean="0">
                <a:solidFill>
                  <a:srgbClr val="08649C"/>
                </a:solidFill>
              </a:rPr>
              <a:t> from </a:t>
            </a:r>
            <a:r>
              <a:rPr lang="en-US" sz="2000" b="1" i="1" dirty="0" smtClean="0">
                <a:solidFill>
                  <a:srgbClr val="08649C"/>
                </a:solidFill>
              </a:rPr>
              <a:t>&lt;what-we-need&gt; </a:t>
            </a:r>
            <a:r>
              <a:rPr lang="en-US" sz="2000" b="1" dirty="0" smtClean="0">
                <a:solidFill>
                  <a:srgbClr val="08649C"/>
                </a:solidFill>
              </a:rPr>
              <a:t>key.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8649C"/>
                </a:solidFill>
              </a:rPr>
              <a:t> </a:t>
            </a:r>
            <a:r>
              <a:rPr lang="en-US" sz="2000" b="1" dirty="0" smtClean="0"/>
              <a:t>I.e</a:t>
            </a:r>
            <a:r>
              <a:rPr lang="en-US" sz="2000" b="1" dirty="0" smtClean="0"/>
              <a:t>.:  Same key-values for different values of a control variable – such as date, </a:t>
            </a:r>
            <a:r>
              <a:rPr lang="en-US" sz="2000" b="1" dirty="0" err="1" smtClean="0"/>
              <a:t>datetime</a:t>
            </a:r>
            <a:r>
              <a:rPr lang="en-US" sz="2000" b="1" dirty="0" smtClean="0"/>
              <a:t>, a DW surrogate key, etc.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8649C"/>
                </a:solidFill>
              </a:rPr>
              <a:t> The duplicates/non-duplicates percentage is typically small.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rgbClr val="08649C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rgbClr val="08649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8649C"/>
                </a:solidFill>
              </a:rPr>
              <a:t> </a:t>
            </a:r>
            <a:r>
              <a:rPr lang="en-US" sz="2000" b="1" dirty="0" smtClean="0"/>
              <a:t>We need only a single record from each duplicate-key group: For example, the record with the most recent date.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8649C"/>
                </a:solidFill>
              </a:rPr>
              <a:t> The </a:t>
            </a:r>
            <a:r>
              <a:rPr lang="en-US" sz="2000" b="1" dirty="0" smtClean="0">
                <a:solidFill>
                  <a:srgbClr val="08649C"/>
                </a:solidFill>
              </a:rPr>
              <a:t>duplicates </a:t>
            </a:r>
            <a:r>
              <a:rPr lang="en-US" sz="2000" b="1" i="1" dirty="0" smtClean="0">
                <a:solidFill>
                  <a:srgbClr val="08649C"/>
                </a:solidFill>
              </a:rPr>
              <a:t>must</a:t>
            </a:r>
            <a:r>
              <a:rPr lang="en-US" sz="2000" b="1" dirty="0" smtClean="0">
                <a:solidFill>
                  <a:srgbClr val="08649C"/>
                </a:solidFill>
              </a:rPr>
              <a:t> be eliminated </a:t>
            </a:r>
            <a:r>
              <a:rPr lang="en-US" sz="2000" b="1" i="1" dirty="0" smtClean="0">
                <a:solidFill>
                  <a:srgbClr val="08649C"/>
                </a:solidFill>
              </a:rPr>
              <a:t>before</a:t>
            </a:r>
            <a:r>
              <a:rPr lang="en-US" sz="2000" b="1" dirty="0" smtClean="0">
                <a:solidFill>
                  <a:srgbClr val="08649C"/>
                </a:solidFill>
              </a:rPr>
              <a:t> the downstream ETL step where </a:t>
            </a:r>
            <a:r>
              <a:rPr lang="en-US" sz="2000" b="1" dirty="0" smtClean="0">
                <a:solidFill>
                  <a:srgbClr val="08649C"/>
                </a:solidFill>
              </a:rPr>
              <a:t>the extract file is used.   </a:t>
            </a:r>
            <a:endParaRPr lang="en-US" sz="2000" b="1" dirty="0" smtClean="0">
              <a:solidFill>
                <a:srgbClr val="08649C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rgbClr val="08649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Next slide: 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A miniscule “model” file TESTS.</a:t>
            </a:r>
          </a:p>
          <a:p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rgbClr val="0864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6364" y="1484244"/>
            <a:ext cx="7891272" cy="444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endParaRPr lang="en-US" dirty="0" smtClean="0">
              <a:solidFill>
                <a:srgbClr val="08649C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247374"/>
          <a:ext cx="8534400" cy="6352209"/>
        </p:xfrm>
        <a:graphic>
          <a:graphicData uri="http://schemas.openxmlformats.org/presentationml/2006/ole">
            <p:oleObj spid="_x0000_s1026" name="Document" r:id="rId4" imgW="5991257" imgH="344759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Task Statement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799" y="1069009"/>
            <a:ext cx="80008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Next </a:t>
            </a:r>
            <a:r>
              <a:rPr lang="en-US" sz="2200" b="1" dirty="0" smtClean="0">
                <a:solidFill>
                  <a:srgbClr val="08649C"/>
                </a:solidFill>
              </a:rPr>
              <a:t>ETL step task: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For each </a:t>
            </a:r>
            <a:r>
              <a:rPr lang="en-US" sz="2000" b="1" i="1" dirty="0" smtClean="0"/>
              <a:t>TEST_ID</a:t>
            </a:r>
            <a:r>
              <a:rPr lang="en-US" sz="2000" b="1" dirty="0" smtClean="0"/>
              <a:t>, extract 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 participants with the highest </a:t>
            </a:r>
            <a:r>
              <a:rPr lang="en-US" sz="2000" b="1" i="1" dirty="0" smtClean="0"/>
              <a:t>RESULT</a:t>
            </a:r>
            <a:r>
              <a:rPr lang="en-US" sz="2000" b="1" dirty="0" smtClean="0"/>
              <a:t> values, for example, 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=3 .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8649C"/>
                </a:solidFill>
              </a:rPr>
              <a:t>File is </a:t>
            </a:r>
            <a:r>
              <a:rPr lang="en-US" sz="2000" b="1" i="1" dirty="0" smtClean="0">
                <a:solidFill>
                  <a:srgbClr val="08649C"/>
                </a:solidFill>
              </a:rPr>
              <a:t>already ordered</a:t>
            </a:r>
            <a:r>
              <a:rPr lang="en-US" sz="2000" b="1" dirty="0" smtClean="0">
                <a:solidFill>
                  <a:srgbClr val="08649C"/>
                </a:solidFill>
              </a:rPr>
              <a:t> by (</a:t>
            </a:r>
            <a:r>
              <a:rPr lang="en-US" sz="2000" b="1" i="1" dirty="0" smtClean="0">
                <a:solidFill>
                  <a:srgbClr val="08649C"/>
                </a:solidFill>
              </a:rPr>
              <a:t>TEST_ID</a:t>
            </a:r>
            <a:r>
              <a:rPr lang="en-US" sz="2000" b="1" dirty="0" smtClean="0">
                <a:solidFill>
                  <a:srgbClr val="08649C"/>
                </a:solidFill>
              </a:rPr>
              <a:t>, descending </a:t>
            </a:r>
            <a:r>
              <a:rPr lang="en-US" sz="2000" b="1" i="1" dirty="0" smtClean="0">
                <a:solidFill>
                  <a:srgbClr val="08649C"/>
                </a:solidFill>
              </a:rPr>
              <a:t>RESULT</a:t>
            </a:r>
            <a:r>
              <a:rPr lang="en-US" sz="2000" b="1" dirty="0" smtClean="0">
                <a:solidFill>
                  <a:srgbClr val="08649C"/>
                </a:solidFill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So, we only need to read the file “as is” and get first 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 rows from each BY- group.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However!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We need to </a:t>
            </a:r>
            <a:r>
              <a:rPr lang="en-US" sz="22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unduplicate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TESTS first: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Keep only the records with the </a:t>
            </a:r>
            <a:r>
              <a:rPr lang="en-US" sz="2000" b="1" i="1" u="sng" dirty="0" smtClean="0"/>
              <a:t>most recent DATE </a:t>
            </a:r>
            <a:r>
              <a:rPr lang="en-US" sz="2000" b="1" dirty="0" smtClean="0"/>
              <a:t>within each (</a:t>
            </a:r>
            <a:r>
              <a:rPr lang="en-US" sz="2000" b="1" i="1" dirty="0" smtClean="0"/>
              <a:t>TEST_ID,PART_ID)</a:t>
            </a:r>
            <a:r>
              <a:rPr lang="en-US" sz="20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8649C"/>
                </a:solidFill>
              </a:rPr>
              <a:t>Otherwise, we would end up with </a:t>
            </a:r>
            <a:r>
              <a:rPr lang="en-US" sz="2000" b="1" i="1" u="sng" dirty="0" smtClean="0">
                <a:solidFill>
                  <a:srgbClr val="08649C"/>
                </a:solidFill>
              </a:rPr>
              <a:t>wrong top scorers</a:t>
            </a:r>
            <a:r>
              <a:rPr lang="en-US" sz="2000" b="1" dirty="0" smtClean="0">
                <a:solidFill>
                  <a:srgbClr val="08649C"/>
                </a:solidFill>
              </a:rPr>
              <a:t>.</a:t>
            </a:r>
          </a:p>
          <a:p>
            <a:pPr lvl="1"/>
            <a:endParaRPr lang="en-US" sz="2000" b="1" dirty="0">
              <a:solidFill>
                <a:srgbClr val="0864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6364" y="1484244"/>
            <a:ext cx="7891272" cy="444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endParaRPr lang="en-US" dirty="0" smtClean="0">
              <a:solidFill>
                <a:srgbClr val="08649C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99931" y="247375"/>
          <a:ext cx="7545958" cy="6042992"/>
        </p:xfrm>
        <a:graphic>
          <a:graphicData uri="http://schemas.openxmlformats.org/presentationml/2006/ole">
            <p:oleObj spid="_x0000_s2050" name="Document" r:id="rId3" imgW="5991257" imgH="344759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Standard “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Sledge Hammer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” Approach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799" y="1069008"/>
            <a:ext cx="70598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/>
              <a:t>Sort </a:t>
            </a:r>
            <a:r>
              <a:rPr lang="en-US" sz="2000" b="1" i="1" u="sng" dirty="0" smtClean="0"/>
              <a:t>the entire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file by (</a:t>
            </a:r>
            <a:r>
              <a:rPr lang="en-US" sz="2000" b="1" i="1" dirty="0" smtClean="0"/>
              <a:t>TEST_ID, PART_ID, DATE</a:t>
            </a:r>
            <a:r>
              <a:rPr lang="en-US" sz="2000" b="1" dirty="0" smtClean="0"/>
              <a:t>). Keep the record number in a variable </a:t>
            </a:r>
            <a:r>
              <a:rPr lang="en-US" sz="2000" b="1" i="1" dirty="0" smtClean="0"/>
              <a:t>SEQ</a:t>
            </a:r>
            <a:r>
              <a:rPr lang="en-US" sz="2000" b="1" dirty="0" smtClean="0"/>
              <a:t>. 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8649C"/>
                </a:solidFill>
              </a:rPr>
              <a:t>From the result, create another, unduplicated, file by keeping only the records with </a:t>
            </a:r>
            <a:r>
              <a:rPr lang="en-US" sz="2000" b="1" i="1" dirty="0" smtClean="0">
                <a:solidFill>
                  <a:srgbClr val="08649C"/>
                </a:solidFill>
              </a:rPr>
              <a:t>LAST.PART_ID</a:t>
            </a:r>
            <a:r>
              <a:rPr lang="en-US" sz="2000" b="1" dirty="0" smtClean="0">
                <a:solidFill>
                  <a:srgbClr val="08649C"/>
                </a:solidFill>
              </a:rPr>
              <a:t>=1.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/>
              <a:t>Re-sort the unduplicated file by </a:t>
            </a:r>
            <a:r>
              <a:rPr lang="en-US" sz="2000" b="1" i="1" dirty="0" smtClean="0"/>
              <a:t>SEQ </a:t>
            </a:r>
            <a:r>
              <a:rPr lang="en-US" sz="2000" b="1" dirty="0" smtClean="0"/>
              <a:t>to restore the original file order and drop it.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8649C"/>
                </a:solidFill>
              </a:rPr>
              <a:t>Feed the result to the downstream ETL step as required.</a:t>
            </a:r>
          </a:p>
          <a:p>
            <a:pPr lvl="0"/>
            <a:endParaRPr lang="en-US" sz="2000" b="1" dirty="0" smtClean="0"/>
          </a:p>
          <a:p>
            <a:pPr lvl="0"/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Standard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Approach: The SAS Language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871" y="1069008"/>
            <a:ext cx="7136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data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/ view=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; 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set Tests ;         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= _N_ ;         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run ;                              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proc sort data=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out=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seq_sorted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;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by 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Test_ID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Part_ID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Date ;        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 ;                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data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Tests_nodup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;   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set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seq_sorted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;   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by 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Test_ID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Part_ID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;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5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last.Part_ID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;                            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run ;                              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proc sort data=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Tests_nodup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out=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Tests_orig_seq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(drop=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 ;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by 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;                                     </a:t>
            </a:r>
          </a:p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 ; 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91272" cy="60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So, What’s the Problem?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/>
              <a:t>Sorting and re-sorting is resource-intensive.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Extremely taxing with respect to the utility space (such as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SORT WORK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/>
              <a:t>For ~100 M rows and ~ 50 satellite variables </a:t>
            </a:r>
            <a:r>
              <a:rPr lang="en-US" sz="2000" b="1" dirty="0" smtClean="0"/>
              <a:t>it can </a:t>
            </a:r>
            <a:r>
              <a:rPr lang="en-US" sz="2000" b="1" dirty="0" smtClean="0"/>
              <a:t>take hours on end.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An ETL may have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such data feeds that need similar cleansing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/>
              <a:t>Unduplicating</a:t>
            </a:r>
            <a:r>
              <a:rPr lang="en-US" sz="2000" b="1" i="1" dirty="0" smtClean="0"/>
              <a:t> </a:t>
            </a:r>
            <a:r>
              <a:rPr lang="en-US" sz="2000" b="1" i="1" u="sng" dirty="0" smtClean="0"/>
              <a:t>in this manner </a:t>
            </a:r>
            <a:r>
              <a:rPr lang="en-US" sz="2000" b="1" dirty="0" smtClean="0"/>
              <a:t>can bring the ETL to a standstill.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Or, the ETL may fail to fit into the production time window. 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Q: Do we </a:t>
            </a: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</a:rPr>
              <a:t>REALLY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have to sort the WHOLE extract file?</a:t>
            </a:r>
          </a:p>
          <a:p>
            <a:pP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A: Nope.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89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895</Words>
  <Application>Microsoft Office PowerPoint</Application>
  <PresentationFormat>On-screen Show (4:3)</PresentationFormat>
  <Paragraphs>117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Efficient Selective Unduplication  Using the MODIFY Statement</vt:lpstr>
      <vt:lpstr>ETL Scenario</vt:lpstr>
      <vt:lpstr>ETL Scenario: File Extract</vt:lpstr>
      <vt:lpstr>Slide 4</vt:lpstr>
      <vt:lpstr>Task Statement</vt:lpstr>
      <vt:lpstr>Slide 6</vt:lpstr>
      <vt:lpstr>Standard “Sledge Hammer” Approach</vt:lpstr>
      <vt:lpstr>Standard Approach: The SAS Language</vt:lpstr>
      <vt:lpstr>So, What’s the Problem?</vt:lpstr>
      <vt:lpstr>Duplicate RID-Marking: The Concept</vt:lpstr>
      <vt:lpstr>Duplicate RID-Marking: SAS Code</vt:lpstr>
      <vt:lpstr>Real-World Difference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Selective Unduplication  Using the MODIFY Statement</dc:title>
  <dc:creator>sashole</dc:creator>
  <cp:lastModifiedBy>sashole</cp:lastModifiedBy>
  <cp:revision>4</cp:revision>
  <dcterms:created xsi:type="dcterms:W3CDTF">2006-08-16T00:00:00Z</dcterms:created>
  <dcterms:modified xsi:type="dcterms:W3CDTF">2018-06-18T02:43:20Z</dcterms:modified>
</cp:coreProperties>
</file>